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5"/>
  </p:notes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  <p:sldId id="329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31" r:id="rId19"/>
    <p:sldId id="332" r:id="rId20"/>
    <p:sldId id="333" r:id="rId21"/>
    <p:sldId id="325" r:id="rId22"/>
    <p:sldId id="326" r:id="rId23"/>
    <p:sldId id="32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9E477"/>
    <a:srgbClr val="FAE377"/>
    <a:srgbClr val="F9E368"/>
    <a:srgbClr val="9E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A71F3-5B74-456D-9640-9B43C38902F5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0AEB0-1CA0-4E08-A1C4-4F3DA4FB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9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5571-3895-E149-8066-726ED86C3400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E204-2B8E-0448-96EB-CC5823A9A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6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5571-3895-E149-8066-726ED86C3400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E204-2B8E-0448-96EB-CC5823A9A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7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5571-3895-E149-8066-726ED86C3400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E204-2B8E-0448-96EB-CC5823A9A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8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5571-3895-E149-8066-726ED86C3400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E204-2B8E-0448-96EB-CC5823A9A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9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5571-3895-E149-8066-726ED86C3400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E204-2B8E-0448-96EB-CC5823A9A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"/>
            <a:ext cx="8229600" cy="10210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5571-3895-E149-8066-726ED86C3400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E204-2B8E-0448-96EB-CC5823A9A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7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5571-3895-E149-8066-726ED86C3400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E204-2B8E-0448-96EB-CC5823A9A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9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5571-3895-E149-8066-726ED86C3400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E204-2B8E-0448-96EB-CC5823A9A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5571-3895-E149-8066-726ED86C3400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E204-2B8E-0448-96EB-CC5823A9A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9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5571-3895-E149-8066-726ED86C3400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E204-2B8E-0448-96EB-CC5823A9A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2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5571-3895-E149-8066-726ED86C3400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E204-2B8E-0448-96EB-CC5823A9A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2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2270DE5-B2DD-4DD1-9490-0B48B489F9F8}"/>
              </a:ext>
            </a:extLst>
          </p:cNvPr>
          <p:cNvSpPr txBox="1"/>
          <p:nvPr userDrawn="1"/>
        </p:nvSpPr>
        <p:spPr>
          <a:xfrm>
            <a:off x="1295400" y="566462"/>
            <a:ext cx="22707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3">
                    <a:lumMod val="50000"/>
                  </a:schemeClr>
                </a:solidFill>
                <a:latin typeface="Rockwell Extra Bold" panose="02060903040505020403" pitchFamily="18" charset="0"/>
              </a:rPr>
              <a:t>Economics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C5571-3895-E149-8066-726ED86C3400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8E204-2B8E-0448-96EB-CC5823A9A55E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38F0D4-DA6F-4AD4-A3BB-F103A491AEA9}"/>
              </a:ext>
            </a:extLst>
          </p:cNvPr>
          <p:cNvGrpSpPr/>
          <p:nvPr userDrawn="1"/>
        </p:nvGrpSpPr>
        <p:grpSpPr>
          <a:xfrm>
            <a:off x="133351" y="-7541"/>
            <a:ext cx="9010649" cy="1162050"/>
            <a:chOff x="177801" y="-7541"/>
            <a:chExt cx="12014199" cy="1162050"/>
          </a:xfrm>
        </p:grpSpPr>
        <p:pic>
          <p:nvPicPr>
            <p:cNvPr id="1026" name="Picture 2" descr="Championship Matchup History | Pearl Cohn High School vs. Montgomery  Central High School">
              <a:extLst>
                <a:ext uri="{FF2B5EF4-FFF2-40B4-BE49-F238E27FC236}">
                  <a16:creationId xmlns:a16="http://schemas.microsoft.com/office/drawing/2014/main" id="{3A1F2388-AE8B-4349-B0C7-14D2187E2BA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01" y="-7541"/>
              <a:ext cx="1549400" cy="116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AC8F832-D6E0-4460-8300-D5AB84BC5B93}"/>
                </a:ext>
              </a:extLst>
            </p:cNvPr>
            <p:cNvGrpSpPr/>
            <p:nvPr userDrawn="1"/>
          </p:nvGrpSpPr>
          <p:grpSpPr>
            <a:xfrm>
              <a:off x="1727200" y="-7541"/>
              <a:ext cx="10464800" cy="564357"/>
              <a:chOff x="1295400" y="0"/>
              <a:chExt cx="7848600" cy="56435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28E5DB8-55C7-4159-9F31-A792CFE3EAD9}"/>
                  </a:ext>
                </a:extLst>
              </p:cNvPr>
              <p:cNvSpPr/>
              <p:nvPr userDrawn="1"/>
            </p:nvSpPr>
            <p:spPr>
              <a:xfrm>
                <a:off x="1295400" y="0"/>
                <a:ext cx="7848599" cy="274638"/>
              </a:xfrm>
              <a:prstGeom prst="rect">
                <a:avLst/>
              </a:prstGeom>
              <a:solidFill>
                <a:srgbClr val="233D82"/>
              </a:solidFill>
              <a:ln>
                <a:solidFill>
                  <a:srgbClr val="233D8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B97C159-AD5E-48A7-B6AF-D89B32E216DA}"/>
                  </a:ext>
                </a:extLst>
              </p:cNvPr>
              <p:cNvSpPr/>
              <p:nvPr userDrawn="1"/>
            </p:nvSpPr>
            <p:spPr>
              <a:xfrm>
                <a:off x="1295401" y="289719"/>
                <a:ext cx="7848599" cy="274638"/>
              </a:xfrm>
              <a:prstGeom prst="rect">
                <a:avLst/>
              </a:prstGeom>
              <a:solidFill>
                <a:srgbClr val="93282E"/>
              </a:solidFill>
              <a:ln>
                <a:solidFill>
                  <a:srgbClr val="93282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AAFDB1-A51F-4B2C-A320-43FE9898E554}"/>
              </a:ext>
            </a:extLst>
          </p:cNvPr>
          <p:cNvGrpSpPr/>
          <p:nvPr userDrawn="1"/>
        </p:nvGrpSpPr>
        <p:grpSpPr>
          <a:xfrm>
            <a:off x="0" y="6293645"/>
            <a:ext cx="9143999" cy="564357"/>
            <a:chOff x="1295400" y="0"/>
            <a:chExt cx="7848600" cy="56435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DE5591-8741-4193-9765-16E543A97457}"/>
                </a:ext>
              </a:extLst>
            </p:cNvPr>
            <p:cNvSpPr/>
            <p:nvPr userDrawn="1"/>
          </p:nvSpPr>
          <p:spPr>
            <a:xfrm>
              <a:off x="1295400" y="0"/>
              <a:ext cx="7848599" cy="274638"/>
            </a:xfrm>
            <a:prstGeom prst="rect">
              <a:avLst/>
            </a:prstGeom>
            <a:solidFill>
              <a:srgbClr val="233D82"/>
            </a:solidFill>
            <a:ln>
              <a:solidFill>
                <a:srgbClr val="233D8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64FD616-F9B2-428D-AA00-61DF532ADADA}"/>
                </a:ext>
              </a:extLst>
            </p:cNvPr>
            <p:cNvSpPr/>
            <p:nvPr userDrawn="1"/>
          </p:nvSpPr>
          <p:spPr>
            <a:xfrm>
              <a:off x="1295401" y="289719"/>
              <a:ext cx="7848599" cy="274638"/>
            </a:xfrm>
            <a:prstGeom prst="rect">
              <a:avLst/>
            </a:prstGeom>
            <a:solidFill>
              <a:srgbClr val="93282E"/>
            </a:solidFill>
            <a:ln>
              <a:solidFill>
                <a:srgbClr val="93282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20040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bloomberg.com/markets/currencie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Unit 6</a:t>
            </a:r>
            <a:br>
              <a:rPr lang="en-US" sz="6000" dirty="0"/>
            </a:br>
            <a:r>
              <a:rPr lang="en-US" sz="6000" dirty="0"/>
              <a:t>Trade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58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Trade restrictions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Embargo / Sanctions </a:t>
            </a:r>
            <a:r>
              <a:rPr lang="en-US" dirty="0">
                <a:solidFill>
                  <a:srgbClr val="000000"/>
                </a:solidFill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 complete ban on the import or export of particular goods going to or coming from a specific country.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Current countries under U.S. embargo: Syria, Cuba, North Korea, Russia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Tariffs </a:t>
            </a:r>
            <a:r>
              <a:rPr lang="en-US" dirty="0">
                <a:solidFill>
                  <a:srgbClr val="000000"/>
                </a:solidFill>
              </a:rPr>
              <a:t>– a tax on imported goods.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Revenue tariff </a:t>
            </a:r>
            <a:r>
              <a:rPr lang="en-US" dirty="0">
                <a:solidFill>
                  <a:srgbClr val="000000"/>
                </a:solidFill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 tax on imports to raise money for the government.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Protectionist tariff </a:t>
            </a:r>
            <a:r>
              <a:rPr lang="en-US" dirty="0">
                <a:solidFill>
                  <a:srgbClr val="000000"/>
                </a:solidFill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 tax on imports to make foreign goods more expensive than domestic goods.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Import quotas </a:t>
            </a:r>
            <a:r>
              <a:rPr lang="en-US" dirty="0">
                <a:solidFill>
                  <a:srgbClr val="000000"/>
                </a:solidFill>
              </a:rPr>
              <a:t>– a restriction on the number of a good that can be brought into a country.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6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 organizations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NAFTA </a:t>
            </a:r>
            <a:r>
              <a:rPr lang="en-US" dirty="0">
                <a:solidFill>
                  <a:srgbClr val="000000"/>
                </a:solidFill>
              </a:rPr>
              <a:t>North America Free Trade Agreement (1994-2020)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United States, Canada, and Mexico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These countries can trade freely with no tariffs.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Viewed as a threat by labor unions in the U.S.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USMCA </a:t>
            </a:r>
            <a:r>
              <a:rPr lang="en-US" dirty="0">
                <a:solidFill>
                  <a:srgbClr val="000000"/>
                </a:solidFill>
              </a:rPr>
              <a:t>U.S. – Mexico – Canada Agreement (01 Jan. 2020)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United States, Canada, and Mexico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These countries can trade freely with no tariffs.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Better balanced trade benefits among members.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953" y="4886932"/>
            <a:ext cx="2805047" cy="182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80" y="2774044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/>
              <a:t>Trade and Currencies</a:t>
            </a:r>
          </a:p>
        </p:txBody>
      </p:sp>
    </p:spTree>
    <p:extLst>
      <p:ext uri="{BB962C8B-B14F-4D97-AF65-F5344CB8AC3E}">
        <p14:creationId xmlns:p14="http://schemas.microsoft.com/office/powerpoint/2010/main" val="3634029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985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Clear 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2708"/>
            <a:ext cx="8229600" cy="4525963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3200" b="1" dirty="0"/>
              <a:t>Students will be able to explain the difference between fixed and flexible exchange rates.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</a:rPr>
              <a:t>students will be able to read and use currency exchange tables.</a:t>
            </a:r>
            <a:r>
              <a:rPr lang="en-US" sz="3200" b="1" dirty="0">
                <a:solidFill>
                  <a:srgbClr val="000000"/>
                </a:solidFill>
                <a:effectLst/>
              </a:rPr>
              <a:t> 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61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20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Different Countries Use Different Currencies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961" r="-13961"/>
          <a:stretch>
            <a:fillRect/>
          </a:stretch>
        </p:blipFill>
        <p:spPr>
          <a:xfrm>
            <a:off x="-257709" y="1417638"/>
            <a:ext cx="9659418" cy="5312308"/>
          </a:xfrm>
        </p:spPr>
      </p:pic>
    </p:spTree>
    <p:extLst>
      <p:ext uri="{BB962C8B-B14F-4D97-AF65-F5344CB8AC3E}">
        <p14:creationId xmlns:p14="http://schemas.microsoft.com/office/powerpoint/2010/main" val="3806002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92" y="696230"/>
            <a:ext cx="8229600" cy="1143000"/>
          </a:xfrm>
        </p:spPr>
        <p:txBody>
          <a:bodyPr/>
          <a:lstStyle/>
          <a:p>
            <a:r>
              <a:rPr lang="en-US" dirty="0"/>
              <a:t>How Do Countries Trade?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7918" r="-37918"/>
          <a:stretch>
            <a:fillRect/>
          </a:stretch>
        </p:blipFill>
        <p:spPr>
          <a:xfrm>
            <a:off x="-828370" y="3433901"/>
            <a:ext cx="5408562" cy="29745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824260"/>
            <a:ext cx="3429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962" y="3590698"/>
            <a:ext cx="2128838" cy="127730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398683" y="4500134"/>
            <a:ext cx="730279" cy="1568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257800" y="3700458"/>
            <a:ext cx="1420887" cy="32927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194" y="2038389"/>
            <a:ext cx="777998" cy="13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75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Rate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price of nation’s currency in relation to another nation’s currency.</a:t>
            </a:r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386" y="2687274"/>
            <a:ext cx="5110920" cy="34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04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Rate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236" y="1565923"/>
            <a:ext cx="8554447" cy="453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28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9641F-5827-44C1-8EBC-E88B9535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Good Afternoon</a:t>
            </a:r>
          </a:p>
        </p:txBody>
      </p:sp>
    </p:spTree>
    <p:extLst>
      <p:ext uri="{BB962C8B-B14F-4D97-AF65-F5344CB8AC3E}">
        <p14:creationId xmlns:p14="http://schemas.microsoft.com/office/powerpoint/2010/main" val="2999087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985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Clear 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2708"/>
            <a:ext cx="8229600" cy="4525963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</a:rPr>
              <a:t>students will be able to read and use currency exchange tables.</a:t>
            </a:r>
            <a:r>
              <a:rPr lang="en-US" sz="3200" b="1" dirty="0">
                <a:solidFill>
                  <a:srgbClr val="000000"/>
                </a:solidFill>
                <a:effectLst/>
              </a:rPr>
              <a:t> 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0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Clear 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942" y="2394207"/>
            <a:ext cx="8229600" cy="1143001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I will be able to identify benefits countries receive from trade.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4E27E8-37DC-4A9E-8236-E93B9DD9CB86}"/>
              </a:ext>
            </a:extLst>
          </p:cNvPr>
          <p:cNvSpPr txBox="1">
            <a:spLocks/>
          </p:cNvSpPr>
          <p:nvPr/>
        </p:nvSpPr>
        <p:spPr>
          <a:xfrm>
            <a:off x="632942" y="3924299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b="1" dirty="0"/>
              <a:t>I will be able to explain the difference between absolute and comparative advantage.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17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A44BC9-2857-4142-B61A-3B93DE3E2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0147"/>
            <a:ext cx="9144000" cy="349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72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678" y="731835"/>
            <a:ext cx="4224867" cy="554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88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Are Currencies Valued?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Fixed rate of exchange</a:t>
            </a:r>
          </a:p>
          <a:p>
            <a:pPr lvl="1"/>
            <a:r>
              <a:rPr lang="en-US" b="1" dirty="0"/>
              <a:t>Set by government in relation to another nations currency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Devaluation</a:t>
            </a:r>
            <a:r>
              <a:rPr lang="en-US" b="1" dirty="0"/>
              <a:t>- a government lowering its currencies value in relation to another countries</a:t>
            </a:r>
          </a:p>
          <a:p>
            <a:r>
              <a:rPr lang="en-US" b="1" dirty="0">
                <a:solidFill>
                  <a:srgbClr val="FF0000"/>
                </a:solidFill>
              </a:rPr>
              <a:t>Flexible exchange rates</a:t>
            </a:r>
          </a:p>
          <a:p>
            <a:pPr lvl="1"/>
            <a:r>
              <a:rPr lang="en-US" b="1" dirty="0"/>
              <a:t>Based on supply and demand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The U.S. moved to the flexible exchange rate in 1971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Depreciation</a:t>
            </a:r>
            <a:r>
              <a:rPr lang="en-US" b="1" dirty="0"/>
              <a:t>- lowering in value of a countries currency because of supply and demand.</a:t>
            </a:r>
          </a:p>
        </p:txBody>
      </p:sp>
    </p:spTree>
    <p:extLst>
      <p:ext uri="{BB962C8B-B14F-4D97-AF65-F5344CB8AC3E}">
        <p14:creationId xmlns:p14="http://schemas.microsoft.com/office/powerpoint/2010/main" val="16065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1143000"/>
          </a:xfrm>
        </p:spPr>
        <p:txBody>
          <a:bodyPr/>
          <a:lstStyle/>
          <a:p>
            <a:r>
              <a:rPr lang="en-US" b="1" dirty="0"/>
              <a:t>Foreign Exchange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Markets that deal in buying and selling foreign currency for businesses that want to import goods from other countries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564" y="2720108"/>
            <a:ext cx="3605826" cy="340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7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Countries Trade?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utility</a:t>
            </a:r>
          </a:p>
          <a:p>
            <a:endParaRPr lang="en-US" dirty="0"/>
          </a:p>
          <a:p>
            <a:r>
              <a:rPr lang="en-US" dirty="0"/>
              <a:t>Work to their advantage</a:t>
            </a:r>
          </a:p>
          <a:p>
            <a:endParaRPr lang="en-US" dirty="0"/>
          </a:p>
          <a:p>
            <a:r>
              <a:rPr lang="en-US" dirty="0"/>
              <a:t>Wield political power</a:t>
            </a:r>
          </a:p>
        </p:txBody>
      </p:sp>
    </p:spTree>
    <p:extLst>
      <p:ext uri="{BB962C8B-B14F-4D97-AF65-F5344CB8AC3E}">
        <p14:creationId xmlns:p14="http://schemas.microsoft.com/office/powerpoint/2010/main" val="157150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Utility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15533" y="1332443"/>
          <a:ext cx="561763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Utility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Trade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 Trade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Global trade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00667" y="5662631"/>
            <a:ext cx="730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= no satisfaction           10 = highest satisfaction</a:t>
            </a:r>
          </a:p>
        </p:txBody>
      </p:sp>
    </p:spTree>
    <p:extLst>
      <p:ext uri="{BB962C8B-B14F-4D97-AF65-F5344CB8AC3E}">
        <p14:creationId xmlns:p14="http://schemas.microsoft.com/office/powerpoint/2010/main" val="102517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Utility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Gain new resources</a:t>
            </a:r>
          </a:p>
          <a:p>
            <a:pPr lvl="1"/>
            <a:r>
              <a:rPr lang="en-US" dirty="0"/>
              <a:t>Switzerland is land locked and must trade for sea food.</a:t>
            </a:r>
          </a:p>
          <a:p>
            <a:endParaRPr lang="en-US" dirty="0"/>
          </a:p>
          <a:p>
            <a:r>
              <a:rPr lang="en-US" dirty="0"/>
              <a:t>Preserve resources</a:t>
            </a:r>
          </a:p>
          <a:p>
            <a:pPr lvl="1"/>
            <a:r>
              <a:rPr lang="en-US" dirty="0"/>
              <a:t>The U.S. has large oil reserves but </a:t>
            </a:r>
            <a:r>
              <a:rPr lang="en-US"/>
              <a:t>still buys </a:t>
            </a:r>
            <a:r>
              <a:rPr lang="en-US" dirty="0"/>
              <a:t>much of its oil from the </a:t>
            </a:r>
            <a:r>
              <a:rPr lang="en-US"/>
              <a:t>Middle East.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006"/>
            <a:ext cx="8229600" cy="1143000"/>
          </a:xfrm>
        </p:spPr>
        <p:txBody>
          <a:bodyPr/>
          <a:lstStyle/>
          <a:p>
            <a:r>
              <a:rPr lang="en-US" dirty="0"/>
              <a:t>Work to their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Absolute advantage</a:t>
            </a:r>
          </a:p>
          <a:p>
            <a:pPr lvl="1"/>
            <a:r>
              <a:rPr lang="en-US" dirty="0"/>
              <a:t>A country’s ability to produce more of a good or service using the same resources as another country.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Comparative advantage</a:t>
            </a:r>
          </a:p>
          <a:p>
            <a:pPr lvl="1"/>
            <a:r>
              <a:rPr lang="en-US" dirty="0"/>
              <a:t>A country’s ability to produce more of a good or service with a lower opportunity cost </a:t>
            </a:r>
            <a:r>
              <a:rPr lang="en-US"/>
              <a:t>than another </a:t>
            </a:r>
            <a:r>
              <a:rPr lang="en-US" dirty="0"/>
              <a:t>country.</a:t>
            </a:r>
          </a:p>
        </p:txBody>
      </p:sp>
    </p:spTree>
    <p:extLst>
      <p:ext uri="{BB962C8B-B14F-4D97-AF65-F5344CB8AC3E}">
        <p14:creationId xmlns:p14="http://schemas.microsoft.com/office/powerpoint/2010/main" val="115490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Focused production of the goods and services people and countries have a comparative advantage in producing.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65" y="3702258"/>
            <a:ext cx="3248756" cy="2423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895" y="3702258"/>
            <a:ext cx="3621113" cy="2423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6488" y="4662521"/>
            <a:ext cx="1057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2591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07E90C-62EB-43C7-946D-5963EA234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156"/>
            <a:ext cx="9144000" cy="615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6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Countries that depend on each other for trade are less likely to fight each other.</a:t>
            </a:r>
          </a:p>
          <a:p>
            <a:r>
              <a:rPr lang="en-US" dirty="0">
                <a:solidFill>
                  <a:srgbClr val="FF0000"/>
                </a:solidFill>
              </a:rPr>
              <a:t>Trade balance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Positive trade balance </a:t>
            </a:r>
            <a:r>
              <a:rPr lang="en-US" dirty="0">
                <a:solidFill>
                  <a:srgbClr val="000000"/>
                </a:solidFill>
              </a:rPr>
              <a:t>= exporting more than you import.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Other countries depend on our resources.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Negative trade balance </a:t>
            </a:r>
            <a:r>
              <a:rPr lang="en-US" dirty="0">
                <a:solidFill>
                  <a:srgbClr val="000000"/>
                </a:solidFill>
              </a:rPr>
              <a:t>= importing more than you export.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Other countries depend on our money.</a:t>
            </a:r>
          </a:p>
        </p:txBody>
      </p:sp>
    </p:spTree>
    <p:extLst>
      <p:ext uri="{BB962C8B-B14F-4D97-AF65-F5344CB8AC3E}">
        <p14:creationId xmlns:p14="http://schemas.microsoft.com/office/powerpoint/2010/main" val="30845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3821</TotalTime>
  <Words>578</Words>
  <Application>Microsoft Office PowerPoint</Application>
  <PresentationFormat>On-screen Show (4:3)</PresentationFormat>
  <Paragraphs>93</Paragraphs>
  <Slides>23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Rockwell Extra Bold</vt:lpstr>
      <vt:lpstr>Office Theme</vt:lpstr>
      <vt:lpstr>Unit 6 Trade</vt:lpstr>
      <vt:lpstr>Clear Target</vt:lpstr>
      <vt:lpstr>Why Do Countries Trade?</vt:lpstr>
      <vt:lpstr>Improve Utility</vt:lpstr>
      <vt:lpstr>Improve Utility</vt:lpstr>
      <vt:lpstr>Work to their advantage</vt:lpstr>
      <vt:lpstr>Specialization</vt:lpstr>
      <vt:lpstr>PowerPoint Presentation</vt:lpstr>
      <vt:lpstr>Political Power</vt:lpstr>
      <vt:lpstr>Political Power</vt:lpstr>
      <vt:lpstr>Political Power</vt:lpstr>
      <vt:lpstr>Trade and Currencies</vt:lpstr>
      <vt:lpstr>Clear Target</vt:lpstr>
      <vt:lpstr>Different Countries Use Different Currencies</vt:lpstr>
      <vt:lpstr>How Do Countries Trade?</vt:lpstr>
      <vt:lpstr>Exchange Rate</vt:lpstr>
      <vt:lpstr>Exchange Rate</vt:lpstr>
      <vt:lpstr>Good Afternoon</vt:lpstr>
      <vt:lpstr>Clear Target</vt:lpstr>
      <vt:lpstr>PowerPoint Presentation</vt:lpstr>
      <vt:lpstr>PowerPoint Presentation</vt:lpstr>
      <vt:lpstr>How Are Currencies Valued?</vt:lpstr>
      <vt:lpstr>Foreign Exchange Markets</vt:lpstr>
    </vt:vector>
  </TitlesOfParts>
  <Company>CMCSS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Schools of Economic Thought</dc:title>
  <dc:creator>CMCSS CMCSS</dc:creator>
  <cp:lastModifiedBy>Jeffrey Lane</cp:lastModifiedBy>
  <cp:revision>70</cp:revision>
  <cp:lastPrinted>2016-04-24T17:44:55Z</cp:lastPrinted>
  <dcterms:created xsi:type="dcterms:W3CDTF">2016-04-24T16:04:48Z</dcterms:created>
  <dcterms:modified xsi:type="dcterms:W3CDTF">2022-04-28T19:25:45Z</dcterms:modified>
</cp:coreProperties>
</file>